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61" r:id="rId3"/>
    <p:sldId id="327" r:id="rId5"/>
    <p:sldId id="326" r:id="rId6"/>
    <p:sldId id="349" r:id="rId7"/>
    <p:sldId id="343" r:id="rId8"/>
    <p:sldId id="361" r:id="rId9"/>
    <p:sldId id="344" r:id="rId10"/>
    <p:sldId id="352" r:id="rId11"/>
    <p:sldId id="346" r:id="rId12"/>
    <p:sldId id="353" r:id="rId13"/>
    <p:sldId id="370" r:id="rId14"/>
    <p:sldId id="347" r:id="rId15"/>
    <p:sldId id="354" r:id="rId16"/>
    <p:sldId id="371" r:id="rId17"/>
    <p:sldId id="372" r:id="rId18"/>
    <p:sldId id="282" r:id="rId19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7F9A"/>
    <a:srgbClr val="7AB7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8492" autoAdjust="0"/>
  </p:normalViewPr>
  <p:slideViewPr>
    <p:cSldViewPr snapToGrid="0" showGuides="1">
      <p:cViewPr varScale="1">
        <p:scale>
          <a:sx n="85" d="100"/>
          <a:sy n="85" d="100"/>
        </p:scale>
        <p:origin x="590" y="58"/>
      </p:cViewPr>
      <p:guideLst>
        <p:guide orient="horz" pos="217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1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A5EBB-10F6-463D-A1C9-2FF04F725E4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11CF7-5005-43FE-83F8-F59B6FC0F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9351B01-D27C-44B9-86C4-6069CF4A37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0C2D7C-0779-45E4-815E-D57472C694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1909192" y="2652141"/>
            <a:ext cx="7406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雷锋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-WWW.LFPPT.COM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平台上提供的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作品，雷锋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-WWW.LFPPT.COM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每天更新</a:t>
            </a:r>
            <a:r>
              <a:rPr lang="en-US" altLang="zh-CN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</a:t>
            </a:r>
            <a:endParaRPr lang="zh-CN" altLang="en-US" sz="900" dirty="0">
              <a:noFill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tags" Target="../tags/tag8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image" Target="../media/image3.png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tags" Target="../tags/tag4.xml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tags" Target="../tags/tag6.xml"/><Relationship Id="rId3" Type="http://schemas.openxmlformats.org/officeDocument/2006/relationships/image" Target="../media/image8.png"/><Relationship Id="rId2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81788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498080" y="2702560"/>
            <a:ext cx="4043680" cy="1737360"/>
            <a:chOff x="7498080" y="2702560"/>
            <a:chExt cx="4043680" cy="1737360"/>
          </a:xfrm>
        </p:grpSpPr>
        <p:sp>
          <p:nvSpPr>
            <p:cNvPr id="16" name="矩形 15"/>
            <p:cNvSpPr/>
            <p:nvPr/>
          </p:nvSpPr>
          <p:spPr>
            <a:xfrm>
              <a:off x="7498080" y="2702560"/>
              <a:ext cx="3759200" cy="1452880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造字工房力黑（非商用）常规体" pitchFamily="50" charset="-122"/>
                <a:ea typeface="造字工房力黑（非商用）常规体" pitchFamily="50" charset="-122"/>
                <a:sym typeface="Agency FB" panose="020B0503020202020204" pitchFamily="34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0754360" y="3652520"/>
              <a:ext cx="787400" cy="787400"/>
            </a:xfrm>
            <a:prstGeom prst="rect">
              <a:avLst/>
            </a:prstGeom>
            <a:noFill/>
            <a:ln w="38100"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造字工房力黑（非商用）常规体" pitchFamily="50" charset="-122"/>
                <a:ea typeface="造字工房力黑（非商用）常规体" pitchFamily="50" charset="-122"/>
                <a:sym typeface="Agency FB" panose="020B0503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75418" y="3059668"/>
              <a:ext cx="33532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spc="3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Agency FB" panose="020B0503020202020204" pitchFamily="34" charset="0"/>
                </a:rPr>
                <a:t>CONTENTS</a:t>
              </a:r>
              <a:endParaRPr lang="zh-CN" altLang="en-US" sz="3200" spc="3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19" name="Group 283"/>
          <p:cNvGrpSpPr/>
          <p:nvPr/>
        </p:nvGrpSpPr>
        <p:grpSpPr>
          <a:xfrm>
            <a:off x="703350" y="1660938"/>
            <a:ext cx="5392650" cy="3967009"/>
            <a:chOff x="6792409" y="1649954"/>
            <a:chExt cx="4431665" cy="3260077"/>
          </a:xfrm>
        </p:grpSpPr>
        <p:sp>
          <p:nvSpPr>
            <p:cNvPr id="20" name="Diamond 286"/>
            <p:cNvSpPr/>
            <p:nvPr/>
          </p:nvSpPr>
          <p:spPr>
            <a:xfrm>
              <a:off x="6792409" y="4285682"/>
              <a:ext cx="624349" cy="624349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04</a:t>
              </a:r>
              <a:endPara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2" name="Group 287"/>
            <p:cNvGrpSpPr/>
            <p:nvPr/>
          </p:nvGrpSpPr>
          <p:grpSpPr>
            <a:xfrm>
              <a:off x="7138345" y="4461250"/>
              <a:ext cx="4085729" cy="387433"/>
              <a:chOff x="6314247" y="1614402"/>
              <a:chExt cx="4363641" cy="387433"/>
            </a:xfrm>
          </p:grpSpPr>
          <p:sp>
            <p:nvSpPr>
              <p:cNvPr id="46" name="TextBox 300"/>
              <p:cNvSpPr txBox="1"/>
              <p:nvPr/>
            </p:nvSpPr>
            <p:spPr>
              <a:xfrm>
                <a:off x="6445779" y="1614402"/>
                <a:ext cx="4232109" cy="303981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400" spc="6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Agency FB" panose="020B0503020202020204" pitchFamily="34" charset="0"/>
                  </a:rPr>
                  <a:t>实验结果</a:t>
                </a:r>
                <a:endParaRPr lang="zh-CN" altLang="en-US" sz="2400" spc="600" dirty="0">
                  <a:solidFill>
                    <a:schemeClr val="accent4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7" name="TextBox 301"/>
              <p:cNvSpPr txBox="1"/>
              <p:nvPr/>
            </p:nvSpPr>
            <p:spPr>
              <a:xfrm>
                <a:off x="6314247" y="1681467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24" name="Diamond 288"/>
            <p:cNvSpPr/>
            <p:nvPr/>
          </p:nvSpPr>
          <p:spPr>
            <a:xfrm>
              <a:off x="6792409" y="3407106"/>
              <a:ext cx="624349" cy="624349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03</a:t>
              </a:r>
              <a:endPara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30" name="Group 289"/>
            <p:cNvGrpSpPr/>
            <p:nvPr/>
          </p:nvGrpSpPr>
          <p:grpSpPr>
            <a:xfrm>
              <a:off x="7259934" y="3551364"/>
              <a:ext cx="3962574" cy="449532"/>
              <a:chOff x="6444107" y="1583092"/>
              <a:chExt cx="4232109" cy="449532"/>
            </a:xfrm>
          </p:grpSpPr>
          <p:sp>
            <p:nvSpPr>
              <p:cNvPr id="44" name="TextBox 298"/>
              <p:cNvSpPr txBox="1"/>
              <p:nvPr/>
            </p:nvSpPr>
            <p:spPr>
              <a:xfrm>
                <a:off x="6444107" y="1583092"/>
                <a:ext cx="4232109" cy="303981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400" spc="600" dirty="0">
                    <a:solidFill>
                      <a:schemeClr val="accent5">
                        <a:lumMod val="7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Agency FB" panose="020B0503020202020204" pitchFamily="34" charset="0"/>
                  </a:rPr>
                  <a:t>实验步骤</a:t>
                </a:r>
                <a:endParaRPr lang="zh-CN" altLang="en-US" sz="2400" spc="600" dirty="0">
                  <a:solidFill>
                    <a:schemeClr val="accent3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5" name="TextBox 299"/>
              <p:cNvSpPr txBox="1"/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36" name="Diamond 290"/>
            <p:cNvSpPr/>
            <p:nvPr/>
          </p:nvSpPr>
          <p:spPr>
            <a:xfrm>
              <a:off x="6792409" y="2528530"/>
              <a:ext cx="624349" cy="624349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02</a:t>
              </a:r>
              <a:endPara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2" name="TextBox 296"/>
            <p:cNvSpPr txBox="1"/>
            <p:nvPr/>
          </p:nvSpPr>
          <p:spPr>
            <a:xfrm>
              <a:off x="7259934" y="2704099"/>
              <a:ext cx="3962574" cy="303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2400" spc="600" dirty="0">
                  <a:solidFill>
                    <a:schemeClr val="accent2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实验原理</a:t>
              </a:r>
              <a:endParaRPr lang="zh-CN" altLang="en-US" sz="2400" spc="600" dirty="0">
                <a:solidFill>
                  <a:schemeClr val="accent2">
                    <a:lumMod val="10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8" name="Diamond 292"/>
            <p:cNvSpPr/>
            <p:nvPr/>
          </p:nvSpPr>
          <p:spPr>
            <a:xfrm>
              <a:off x="6792411" y="1649954"/>
              <a:ext cx="624349" cy="624349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rPr>
                <a:t>01</a:t>
              </a:r>
              <a:endParaRPr lang="en-US" altLang="zh-CN" sz="160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39" name="Group 293"/>
            <p:cNvGrpSpPr/>
            <p:nvPr/>
          </p:nvGrpSpPr>
          <p:grpSpPr>
            <a:xfrm>
              <a:off x="7260456" y="1809867"/>
              <a:ext cx="3963096" cy="494932"/>
              <a:chOff x="6444664" y="1598747"/>
              <a:chExt cx="4232667" cy="494932"/>
            </a:xfrm>
          </p:grpSpPr>
          <p:sp>
            <p:nvSpPr>
              <p:cNvPr id="40" name="TextBox 294"/>
              <p:cNvSpPr txBox="1"/>
              <p:nvPr/>
            </p:nvSpPr>
            <p:spPr>
              <a:xfrm>
                <a:off x="6445222" y="1598747"/>
                <a:ext cx="4232109" cy="303981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400" spc="600" dirty="0">
                    <a:solidFill>
                      <a:schemeClr val="accent4">
                        <a:lumMod val="5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Agency FB" panose="020B0503020202020204" pitchFamily="34" charset="0"/>
                  </a:rPr>
                  <a:t>实验目的与要求</a:t>
                </a:r>
                <a:endParaRPr lang="zh-CN" altLang="en-US" sz="2400" spc="600" dirty="0">
                  <a:solidFill>
                    <a:schemeClr val="accent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1" name="TextBox 295"/>
              <p:cNvSpPr txBox="1"/>
              <p:nvPr/>
            </p:nvSpPr>
            <p:spPr>
              <a:xfrm>
                <a:off x="6444664" y="1773311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3350" y="283251"/>
            <a:ext cx="2661287" cy="5580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781" y="714440"/>
            <a:ext cx="282844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predict</a:t>
            </a:r>
            <a:endParaRPr lang="en-US" altLang="zh-CN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52995" y="1287145"/>
            <a:ext cx="4064000" cy="6451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定义诗句生成函数，并用来测试给定的开始诗句，生成后面的</a:t>
            </a:r>
            <a:r>
              <a:rPr lang="zh-CN" altLang="en-US"/>
              <a:t>诗句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6560" y="1283335"/>
            <a:ext cx="5636260" cy="5121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781" y="714440"/>
            <a:ext cx="282844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、藏头诗生成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测试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002145" y="1287145"/>
            <a:ext cx="4064000" cy="6451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定义</a:t>
            </a:r>
            <a:r>
              <a:rPr lang="zh-CN" altLang="en-US"/>
              <a:t>藏头诗句生成函数，并用来测试给定的开始诗句，生成后面的</a:t>
            </a:r>
            <a:r>
              <a:rPr lang="zh-CN" altLang="en-US"/>
              <a:t>诗句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6560" y="1310640"/>
            <a:ext cx="4056380" cy="5448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四、实验结果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781" y="714440"/>
            <a:ext cx="2828443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、迭代十次的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结果</a:t>
            </a: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567984" y="5569189"/>
            <a:ext cx="42068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迭代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次之后，训练集损失达到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1.5877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678805" y="1357630"/>
            <a:ext cx="3832225" cy="506730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</a:pP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、最后一次的损失和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准确率</a:t>
            </a: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78805" y="1988185"/>
            <a:ext cx="6096000" cy="3683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 anchor="t">
            <a:spAutoFit/>
          </a:bodyPr>
          <a:p>
            <a:r>
              <a:rPr lang="zh-CN" altLang="en-US"/>
              <a:t>[epoch 30]： train_loss: </a:t>
            </a:r>
            <a:r>
              <a:rPr lang="en-US" altLang="zh-CN"/>
              <a:t>1.5877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35280" y="1356995"/>
            <a:ext cx="4876800" cy="5029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四、实验结果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560" y="714375"/>
            <a:ext cx="3936365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、迭代十次损失变化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曲线</a:t>
            </a: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78485" y="1471295"/>
            <a:ext cx="6096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四、实验结果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560" y="714375"/>
            <a:ext cx="3936365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、诗句生成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结果：</a:t>
            </a: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540" y="1471295"/>
            <a:ext cx="481139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'湖', '光', '秋', '月', '两', '相', '和',</a:t>
            </a:r>
            <a:endParaRPr lang="zh-CN" altLang="en-US"/>
          </a:p>
          <a:p>
            <a:r>
              <a:rPr lang="zh-CN" altLang="en-US"/>
              <a:t>'江', '上', '江', '南', '雨', '气', '多', '。', </a:t>
            </a:r>
            <a:endParaRPr lang="zh-CN" altLang="en-US"/>
          </a:p>
          <a:p>
            <a:r>
              <a:rPr lang="zh-CN" altLang="en-US"/>
              <a:t>'江', '上', '有', '时', '看', '月', '好', '，', </a:t>
            </a:r>
            <a:endParaRPr lang="zh-CN" altLang="en-US"/>
          </a:p>
          <a:p>
            <a:r>
              <a:rPr lang="zh-CN" altLang="en-US"/>
              <a:t>'江', '南', '有', '客', '见', '君', '歌', '。', </a:t>
            </a:r>
            <a:endParaRPr lang="zh-CN" altLang="en-US"/>
          </a:p>
          <a:p>
            <a:r>
              <a:rPr lang="zh-CN" altLang="en-US"/>
              <a:t>'江', '南', '水', '阔', '无', '人', '到', '，', </a:t>
            </a:r>
            <a:endParaRPr lang="zh-CN" altLang="en-US"/>
          </a:p>
          <a:p>
            <a:r>
              <a:rPr lang="zh-CN" altLang="en-US"/>
              <a:t>'江', '上', '江', '南', '有', '客', '过', '。', </a:t>
            </a:r>
            <a:endParaRPr lang="zh-CN" altLang="en-US"/>
          </a:p>
          <a:p>
            <a:r>
              <a:rPr lang="zh-CN" altLang="en-US"/>
              <a:t>'江', '上', '有', '时', '应', '有', '路', '，', </a:t>
            </a:r>
            <a:endParaRPr lang="zh-CN" altLang="en-US"/>
          </a:p>
          <a:p>
            <a:r>
              <a:rPr lang="zh-CN" altLang="en-US"/>
              <a:t>'江', '南', '有', '树', '不', '无', '多', '。',</a:t>
            </a:r>
            <a:endParaRPr lang="zh-CN" altLang="en-US"/>
          </a:p>
          <a:p>
            <a:r>
              <a:rPr lang="zh-CN" altLang="en-US"/>
              <a:t>'江', '南', '江', '上', '无', '人', '钓', '，', </a:t>
            </a:r>
            <a:endParaRPr lang="zh-CN" altLang="en-US"/>
          </a:p>
          <a:p>
            <a:r>
              <a:rPr lang="zh-CN" altLang="en-US"/>
              <a:t>'江', '上', '江', '村', '有', '钓', '歌', '。', </a:t>
            </a:r>
            <a:endParaRPr lang="zh-CN" altLang="en-US"/>
          </a:p>
          <a:p>
            <a:r>
              <a:rPr lang="zh-CN" altLang="en-US"/>
              <a:t>'岸', '上', '鸬', '鹚', '千', '里', '暮', '，', </a:t>
            </a:r>
            <a:endParaRPr lang="zh-CN" altLang="en-US"/>
          </a:p>
          <a:p>
            <a:r>
              <a:rPr lang="zh-CN" altLang="en-US"/>
              <a:t>'江', '头', '鸂', '鶒', '一', '声', '歌', '。', </a:t>
            </a:r>
            <a:endParaRPr lang="zh-CN" altLang="en-US"/>
          </a:p>
          <a:p>
            <a:r>
              <a:rPr lang="zh-CN" altLang="en-US"/>
              <a:t>'岸', '花', '落', '尽', '千', '樯', '下', '，', </a:t>
            </a:r>
            <a:endParaRPr lang="zh-CN" altLang="en-US"/>
          </a:p>
          <a:p>
            <a:r>
              <a:rPr lang="zh-CN" altLang="en-US"/>
              <a:t>'江', '水', '相', '通', '万', '里', '波', '。', </a:t>
            </a:r>
            <a:endParaRPr lang="zh-CN" altLang="en-US"/>
          </a:p>
          <a:p>
            <a:r>
              <a:rPr lang="zh-CN" altLang="en-US"/>
              <a:t>'岸', '上', '鸬', '鹚', '惊', '鸟', '语', '，', </a:t>
            </a:r>
            <a:endParaRPr lang="zh-CN" altLang="en-US"/>
          </a:p>
          <a:p>
            <a:r>
              <a:rPr lang="zh-CN" altLang="en-US"/>
              <a:t>'岸', '边', '红', '叶', '落', '渔', '歌', '。'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四、实验结果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560" y="714375"/>
            <a:ext cx="3936365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、藏头诗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生成：</a:t>
            </a: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zh-CN" altLang="en-US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0060" y="1772285"/>
            <a:ext cx="7301865" cy="203009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'轻',</a:t>
            </a:r>
            <a:r>
              <a:rPr lang="zh-CN" altLang="en-US"/>
              <a:t> '舟', '山', '上', '木', '，', '高', '下', '无', '人', '家', '。',</a:t>
            </a:r>
            <a:endParaRPr lang="zh-CN" altLang="en-US"/>
          </a:p>
          <a:p>
            <a:r>
              <a:rPr lang="zh-CN" altLang="en-US"/>
              <a:t>'</a:t>
            </a:r>
            <a:r>
              <a:rPr lang="zh-CN" altLang="en-US">
                <a:solidFill>
                  <a:srgbClr val="FF0000"/>
                </a:solidFill>
              </a:rPr>
              <a:t>舟',</a:t>
            </a:r>
            <a:r>
              <a:rPr lang="zh-CN" altLang="en-US"/>
              <a:t> '中', '有', '一', '径', '，', '石', '上', '有', '石', '泉', '。', </a:t>
            </a:r>
            <a:endParaRPr lang="zh-CN" altLang="en-US"/>
          </a:p>
          <a:p>
            <a:r>
              <a:rPr lang="zh-CN" altLang="en-US"/>
              <a:t>'</a:t>
            </a:r>
            <a:r>
              <a:rPr lang="zh-CN" altLang="en-US">
                <a:solidFill>
                  <a:srgbClr val="FF0000"/>
                </a:solidFill>
              </a:rPr>
              <a:t>已', </a:t>
            </a:r>
            <a:r>
              <a:rPr lang="zh-CN" altLang="en-US"/>
              <a:t>'有', '潓', '阳', '亭', '，', '其', '气', '无', '所', '鲜', '。', 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'过',</a:t>
            </a:r>
            <a:r>
              <a:rPr lang="zh-CN" altLang="en-US"/>
              <a:t> '时', '不', '可', '见', '，', '日', '暮', '空', '林', '间', '。', 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'万',</a:t>
            </a:r>
            <a:r>
              <a:rPr lang="zh-CN" altLang="en-US"/>
              <a:t> '里', '无', '人', '事', '，', '一', '言', '无', '所', '牵', '。', 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'重',</a:t>
            </a:r>
            <a:r>
              <a:rPr lang="zh-CN" altLang="en-US"/>
              <a:t> '门', '有', '余', '悲', '，', '一', '榻', '无', '所', '缘', '。', 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'山',</a:t>
            </a:r>
            <a:r>
              <a:rPr lang="zh-CN" altLang="en-US"/>
              <a:t> '中', '有', '老', '翁', '，', '不', '觉', '老', '病', '年', '。'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雷锋PPT网www.lfppt.com"/>
          <p:cNvSpPr/>
          <p:nvPr/>
        </p:nvSpPr>
        <p:spPr>
          <a:xfrm>
            <a:off x="5223342" y="0"/>
            <a:ext cx="6968658" cy="685800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026920" y="1115775"/>
            <a:ext cx="7752080" cy="3596640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026919" y="1115775"/>
            <a:ext cx="3187457" cy="359664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651944" y="2282169"/>
            <a:ext cx="71180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spc="600" dirty="0">
                <a:solidFill>
                  <a:srgbClr val="557F9A"/>
                </a:solidFill>
                <a:latin typeface="叶根友特楷简体" pitchFamily="2" charset="-122"/>
                <a:ea typeface="叶根友特楷简体" pitchFamily="2" charset="-122"/>
              </a:rPr>
              <a:t>请老师</a:t>
            </a:r>
            <a:r>
              <a:rPr lang="zh-CN" altLang="en-US" sz="6000" spc="600" dirty="0">
                <a:solidFill>
                  <a:schemeClr val="bg1"/>
                </a:solidFill>
                <a:latin typeface="叶根友特楷简体" pitchFamily="2" charset="-122"/>
                <a:ea typeface="叶根友特楷简体" pitchFamily="2" charset="-122"/>
              </a:rPr>
              <a:t>批评指正！</a:t>
            </a:r>
            <a:endParaRPr lang="zh-CN" altLang="en-US" sz="6000" spc="600" dirty="0">
              <a:solidFill>
                <a:schemeClr val="bg1"/>
              </a:solidFill>
              <a:latin typeface="叶根友特楷简体" pitchFamily="2" charset="-122"/>
              <a:ea typeface="叶根友特楷简体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82555" y="3297832"/>
            <a:ext cx="8461307" cy="885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spc="600" dirty="0">
                <a:solidFill>
                  <a:srgbClr val="557F9A"/>
                </a:solidFill>
                <a:latin typeface="A-OTF Outai Kaisho Std Light" panose="02020300000000000000" pitchFamily="18" charset="-128"/>
                <a:ea typeface="A-OTF Outai Kaisho Std Light" panose="02020300000000000000" pitchFamily="18" charset="-128"/>
              </a:rPr>
              <a:t>THANK </a:t>
            </a:r>
            <a:r>
              <a:rPr lang="en-US" altLang="zh-CN" sz="4000" b="1" spc="600" dirty="0">
                <a:solidFill>
                  <a:schemeClr val="bg1"/>
                </a:solidFill>
                <a:latin typeface="A-OTF Outai Kaisho Std Light" panose="02020300000000000000" pitchFamily="18" charset="-128"/>
                <a:ea typeface="A-OTF Outai Kaisho Std Light" panose="02020300000000000000" pitchFamily="18" charset="-128"/>
              </a:rPr>
              <a:t>YOU</a:t>
            </a:r>
            <a:endParaRPr lang="zh-CN" altLang="en-US" sz="4000" b="1" spc="600" dirty="0">
              <a:solidFill>
                <a:schemeClr val="bg1"/>
              </a:solidFill>
              <a:latin typeface="A-OTF Outai Kaisho Std Light" panose="02020300000000000000" pitchFamily="18" charset="-128"/>
              <a:ea typeface="A-OTF Outai Kaisho Std Light" panose="02020300000000000000" pitchFamily="18" charset="-128"/>
            </a:endParaRPr>
          </a:p>
        </p:txBody>
      </p:sp>
      <p:grpSp>
        <p:nvGrpSpPr>
          <p:cNvPr id="11" name="组合 12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/>
        </p:nvGrpSpPr>
        <p:grpSpPr>
          <a:xfrm flipH="1" flipV="1">
            <a:off x="9122464" y="1218411"/>
            <a:ext cx="552396" cy="498797"/>
            <a:chOff x="5934075" y="857250"/>
            <a:chExt cx="801688" cy="723900"/>
          </a:xfrm>
          <a:solidFill>
            <a:schemeClr val="bg1"/>
          </a:solidFill>
        </p:grpSpPr>
        <p:sp>
          <p:nvSpPr>
            <p:cNvPr id="12" name="Freeform 5"/>
            <p:cNvSpPr/>
            <p:nvPr/>
          </p:nvSpPr>
          <p:spPr bwMode="auto">
            <a:xfrm>
              <a:off x="5934075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6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6" y="197"/>
                    <a:pt x="106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6413500" y="857250"/>
              <a:ext cx="322263" cy="723900"/>
            </a:xfrm>
            <a:custGeom>
              <a:avLst/>
              <a:gdLst>
                <a:gd name="T0" fmla="*/ 1 w 198"/>
                <a:gd name="T1" fmla="*/ 444 h 444"/>
                <a:gd name="T2" fmla="*/ 1 w 198"/>
                <a:gd name="T3" fmla="*/ 232 h 444"/>
                <a:gd name="T4" fmla="*/ 14 w 198"/>
                <a:gd name="T5" fmla="*/ 146 h 444"/>
                <a:gd name="T6" fmla="*/ 55 w 198"/>
                <a:gd name="T7" fmla="*/ 76 h 444"/>
                <a:gd name="T8" fmla="*/ 118 w 198"/>
                <a:gd name="T9" fmla="*/ 25 h 444"/>
                <a:gd name="T10" fmla="*/ 198 w 198"/>
                <a:gd name="T11" fmla="*/ 0 h 444"/>
                <a:gd name="T12" fmla="*/ 198 w 198"/>
                <a:gd name="T13" fmla="*/ 91 h 444"/>
                <a:gd name="T14" fmla="*/ 126 w 198"/>
                <a:gd name="T15" fmla="*/ 144 h 444"/>
                <a:gd name="T16" fmla="*/ 107 w 198"/>
                <a:gd name="T17" fmla="*/ 231 h 444"/>
                <a:gd name="T18" fmla="*/ 198 w 198"/>
                <a:gd name="T19" fmla="*/ 231 h 444"/>
                <a:gd name="T20" fmla="*/ 198 w 198"/>
                <a:gd name="T21" fmla="*/ 444 h 444"/>
                <a:gd name="T22" fmla="*/ 1 w 198"/>
                <a:gd name="T23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444">
                  <a:moveTo>
                    <a:pt x="1" y="444"/>
                  </a:moveTo>
                  <a:cubicBezTo>
                    <a:pt x="1" y="232"/>
                    <a:pt x="1" y="232"/>
                    <a:pt x="1" y="232"/>
                  </a:cubicBezTo>
                  <a:cubicBezTo>
                    <a:pt x="0" y="202"/>
                    <a:pt x="5" y="173"/>
                    <a:pt x="14" y="146"/>
                  </a:cubicBezTo>
                  <a:cubicBezTo>
                    <a:pt x="24" y="120"/>
                    <a:pt x="38" y="96"/>
                    <a:pt x="55" y="76"/>
                  </a:cubicBezTo>
                  <a:cubicBezTo>
                    <a:pt x="73" y="55"/>
                    <a:pt x="94" y="39"/>
                    <a:pt x="118" y="25"/>
                  </a:cubicBezTo>
                  <a:cubicBezTo>
                    <a:pt x="143" y="12"/>
                    <a:pt x="169" y="3"/>
                    <a:pt x="198" y="0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63" y="103"/>
                    <a:pt x="139" y="121"/>
                    <a:pt x="126" y="144"/>
                  </a:cubicBezTo>
                  <a:cubicBezTo>
                    <a:pt x="113" y="168"/>
                    <a:pt x="107" y="197"/>
                    <a:pt x="107" y="231"/>
                  </a:cubicBezTo>
                  <a:cubicBezTo>
                    <a:pt x="198" y="231"/>
                    <a:pt x="198" y="231"/>
                    <a:pt x="198" y="231"/>
                  </a:cubicBezTo>
                  <a:cubicBezTo>
                    <a:pt x="198" y="444"/>
                    <a:pt x="198" y="444"/>
                    <a:pt x="198" y="444"/>
                  </a:cubicBezTo>
                  <a:cubicBezTo>
                    <a:pt x="1" y="444"/>
                    <a:pt x="1" y="444"/>
                    <a:pt x="1" y="4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4" name="Line 7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5" name="Line 8"/>
            <p:cNvSpPr>
              <a:spLocks noChangeShapeType="1"/>
            </p:cNvSpPr>
            <p:nvPr/>
          </p:nvSpPr>
          <p:spPr bwMode="auto">
            <a:xfrm>
              <a:off x="6415088" y="1581150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grpSp>
        <p:nvGrpSpPr>
          <p:cNvPr id="16" name="PA_组 15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GrpSpPr/>
          <p:nvPr/>
        </p:nvGrpSpPr>
        <p:grpSpPr>
          <a:xfrm>
            <a:off x="10698480" y="6010692"/>
            <a:ext cx="539487" cy="91226"/>
            <a:chOff x="989510" y="6337738"/>
            <a:chExt cx="683708" cy="115614"/>
          </a:xfrm>
        </p:grpSpPr>
        <p:sp>
          <p:nvSpPr>
            <p:cNvPr id="17" name="椭圆 16"/>
            <p:cNvSpPr/>
            <p:nvPr/>
          </p:nvSpPr>
          <p:spPr>
            <a:xfrm>
              <a:off x="989510" y="6337738"/>
              <a:ext cx="115614" cy="11561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73557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557604" y="6337738"/>
              <a:ext cx="115614" cy="1156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Script" panose="030B0504020000000003" pitchFamily="66" charset="0"/>
                <a:ea typeface="WenYue GuDianMingChaoTi (Non-Commercial Use)" pitchFamily="50" charset="-122"/>
                <a:sym typeface="Segoe Script" panose="030B0504020000000003" pitchFamily="66" charset="0"/>
              </a:endParaRPr>
            </a:p>
          </p:txBody>
        </p:sp>
      </p:grpSp>
      <p:pic>
        <p:nvPicPr>
          <p:cNvPr id="2" name="Thomas Greenberg - The Right Path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5000.000000" out="50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602" y="6890916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23547"/>
            <a:ext cx="11940390" cy="523220"/>
            <a:chOff x="0" y="123547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23547"/>
              <a:ext cx="9666514" cy="523220"/>
              <a:chOff x="0" y="215910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72489" y="215910"/>
                <a:ext cx="4140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一、实验目的及要求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8" name="矩形 7"/>
          <p:cNvSpPr/>
          <p:nvPr/>
        </p:nvSpPr>
        <p:spPr>
          <a:xfrm>
            <a:off x="416781" y="1709277"/>
            <a:ext cx="11399990" cy="1337945"/>
          </a:xfrm>
          <a:prstGeom prst="rect">
            <a:avLst/>
          </a:prstGeom>
          <a:ln>
            <a:solidFill>
              <a:schemeClr val="tx1"/>
            </a:solidFill>
            <a:prstDash val="lgDash"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1.理解和掌握循环神经网络概念及在深度学习框架中的实现。</a:t>
            </a:r>
            <a:endParaRPr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2.掌握使用深度学习框架进行文本生成任务的基本流程：如数据读取、构造网络、训练和预测等。</a:t>
            </a:r>
            <a:endParaRPr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16781" y="934665"/>
            <a:ext cx="1183281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实验目的</a:t>
            </a:r>
            <a:endParaRPr lang="en-US" altLang="zh-CN" sz="24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53" y="3138805"/>
            <a:ext cx="1183281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实验要求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6781" y="3811300"/>
            <a:ext cx="11399990" cy="2999740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基于Python语言和任意一种深度学习框架（实验指导书中使用Pytorch框架进行介绍），完成数据读取、网络设计、网络构建、模型训练和模型测试等过程，最终实现一个可以自动写诗的程序。网络结构设计要有自己的方案，不能与实验指导书完全相同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随意给出首句，如给定“湖光秋月两相和”，输出模型续写的诗句。也可以根据自己的兴趣，进一步实现写藏头诗（不做要求）。要求输出的诗句尽可能地满足汉语语法和表达习惯。实验提供预处理后的唐诗数据集，包含57580首唐诗（在课程网站下载），也可以使用其他唐诗数据集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3.按规定时间在课程网站提交实验报告、代码以及PPT。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二、实验原理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08390" y="738209"/>
            <a:ext cx="1131641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、基本原理：</a:t>
            </a:r>
            <a:r>
              <a:rPr lang="en-US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embedding</a:t>
            </a:r>
            <a:endParaRPr lang="en-US" altLang="zh-CN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59145" y="2305685"/>
            <a:ext cx="6081395" cy="14763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zh-CN" altLang="en-US"/>
              <a:t>Embedding是一个相对低维的空间，可以将高维向量转换到其中。Embedding使得机器学习更容易在大规模的输入上进行，比如表示单词的稀疏向量。理想情况下，Embedding通过将语义相似的输入紧密地放置在Embedding空间中来捕获输入的一些语义。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208280" y="1736725"/>
            <a:ext cx="5369560" cy="43472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二、实验原理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08390" y="738209"/>
            <a:ext cx="1131641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、基本</a:t>
            </a: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原理：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0" name="图片 99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35280" y="1657985"/>
            <a:ext cx="5369560" cy="43472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5936615" y="1871980"/>
            <a:ext cx="6003925" cy="34588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noAutofit/>
          </a:bodyPr>
          <a:p>
            <a:r>
              <a:rPr lang="zh-CN" altLang="en-US" sz="2000" b="1"/>
              <a:t>具体的实现：</a:t>
            </a:r>
            <a:endParaRPr lang="zh-CN" altLang="en-US" sz="2000" b="1"/>
          </a:p>
          <a:p>
            <a:r>
              <a:rPr lang="zh-CN" altLang="en-US"/>
              <a:t> </a:t>
            </a:r>
            <a:endParaRPr lang="zh-CN" altLang="en-US"/>
          </a:p>
          <a:p>
            <a:r>
              <a:rPr lang="zh-CN" altLang="en-US"/>
              <a:t>如图1中所示，词嵌入层（Word embedding）使用二维矩阵来表示长文本。词嵌入将输入文本的每个词语通过空间映射，将独热表示（One-Hot Representation）转换成分布式表示（Distributed Representation），进而可以使用低维的词向量来表示每一个词语。经过词嵌入，每个单词具有相同长度的词向量表示。将各个词语的向量表示连起来便可以得到二维矩阵。得到词向量的方式有多种，常用的是Word2vec方法。若使用预训练好的词向量，在训练模型的时候可以选择更新或不更新词向量，分别对应嵌入层状态为Non-static和Static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​      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10" name="矩形 9"/>
          <p:cNvSpPr/>
          <p:nvPr/>
        </p:nvSpPr>
        <p:spPr>
          <a:xfrm>
            <a:off x="208390" y="802257"/>
            <a:ext cx="1131641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实验步骤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5280" y="1720850"/>
            <a:ext cx="11523980" cy="35217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 anchor="t">
            <a:noAutofit/>
          </a:bodyPr>
          <a:p>
            <a:r>
              <a:rPr lang="zh-CN" altLang="en-US" b="1"/>
              <a:t>1. 主要工具</a:t>
            </a:r>
            <a:endParaRPr lang="zh-CN" altLang="en-US" b="1"/>
          </a:p>
          <a:p>
            <a:endParaRPr lang="zh-CN" altLang="en-US"/>
          </a:p>
          <a:p>
            <a:r>
              <a:rPr lang="zh-CN" altLang="en-US"/>
              <a:t>​        Python 3.6.9、PyTorch 1.4.0、numpy-1.16.6、</a:t>
            </a:r>
            <a:endParaRPr lang="zh-CN" altLang="en-US"/>
          </a:p>
          <a:p>
            <a:endParaRPr lang="zh-CN" altLang="en-US" b="1"/>
          </a:p>
          <a:p>
            <a:r>
              <a:rPr lang="zh-CN" altLang="en-US" b="1"/>
              <a:t>2.数据集 ：</a:t>
            </a:r>
            <a:endParaRPr lang="zh-CN" altLang="en-US" b="1"/>
          </a:p>
          <a:p>
            <a:endParaRPr lang="zh-CN" altLang="en-US"/>
          </a:p>
          <a:p>
            <a:pPr lvl="1"/>
            <a:r>
              <a:rPr lang="zh-CN" altLang="en-US"/>
              <a:t>（1）data: 诗词数据，将诗词中的字转化为其在字典中的序号表示。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（2）ix2word: 序号到字的映射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（3）word2ix: 字到序号的映射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08390" y="1567077"/>
            <a:ext cx="1674198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、导入相关包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8390" y="802257"/>
            <a:ext cx="1131641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实验步骤</a:t>
            </a:r>
            <a:endParaRPr lang="zh-CN" altLang="en-US" sz="24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5280" y="2316480"/>
            <a:ext cx="4064000" cy="39693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import os</a:t>
            </a:r>
            <a:endParaRPr lang="zh-CN" altLang="en-US"/>
          </a:p>
          <a:p>
            <a:r>
              <a:rPr lang="zh-CN" altLang="en-US"/>
              <a:t>import sys</a:t>
            </a:r>
            <a:endParaRPr lang="zh-CN" altLang="en-US"/>
          </a:p>
          <a:p>
            <a:r>
              <a:rPr lang="zh-CN" altLang="en-US"/>
              <a:t>import json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import torch</a:t>
            </a:r>
            <a:endParaRPr lang="zh-CN" altLang="en-US"/>
          </a:p>
          <a:p>
            <a:r>
              <a:rPr lang="zh-CN" altLang="en-US"/>
              <a:t>import torch.nn as nn</a:t>
            </a:r>
            <a:endParaRPr lang="zh-CN" altLang="en-US"/>
          </a:p>
          <a:p>
            <a:r>
              <a:rPr lang="zh-CN" altLang="en-US"/>
              <a:t>from torchvision import transforms, datasets, utils</a:t>
            </a:r>
            <a:endParaRPr lang="zh-CN" altLang="en-US"/>
          </a:p>
          <a:p>
            <a:r>
              <a:rPr lang="zh-CN" altLang="en-US"/>
              <a:t>import matplotlib.pyplot as plt</a:t>
            </a:r>
            <a:endParaRPr lang="zh-CN" altLang="en-US"/>
          </a:p>
          <a:p>
            <a:r>
              <a:rPr lang="zh-CN" altLang="en-US"/>
              <a:t>import numpy as np</a:t>
            </a:r>
            <a:endParaRPr lang="zh-CN" altLang="en-US"/>
          </a:p>
          <a:p>
            <a:r>
              <a:rPr lang="zh-CN" altLang="en-US"/>
              <a:t>import torch.optim as optim</a:t>
            </a:r>
            <a:endParaRPr lang="zh-CN" altLang="en-US"/>
          </a:p>
          <a:p>
            <a:r>
              <a:rPr lang="zh-CN" altLang="en-US"/>
              <a:t>from tqdm import tqdm</a:t>
            </a:r>
            <a:endParaRPr lang="zh-CN" altLang="en-US"/>
          </a:p>
          <a:p>
            <a:r>
              <a:rPr lang="zh-CN" altLang="en-US"/>
              <a:t>import torch.optim as optim</a:t>
            </a:r>
            <a:endParaRPr lang="zh-CN" altLang="en-US"/>
          </a:p>
          <a:p>
            <a:r>
              <a:rPr lang="zh-CN" altLang="en-US"/>
              <a:t>from mymodel import </a:t>
            </a:r>
            <a:r>
              <a:rPr lang="en-US" altLang="zh-CN"/>
              <a:t>PoetryModel</a:t>
            </a:r>
            <a:endParaRPr lang="en-US" altLang="zh-CN"/>
          </a:p>
        </p:txBody>
      </p:sp>
      <p:sp>
        <p:nvSpPr>
          <p:cNvPr id="6" name="矩形 5"/>
          <p:cNvSpPr/>
          <p:nvPr/>
        </p:nvSpPr>
        <p:spPr>
          <a:xfrm>
            <a:off x="6241415" y="1605915"/>
            <a:ext cx="292544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、指定运算的设备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57925" y="2322195"/>
            <a:ext cx="5681980" cy="1198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zh-CN" altLang="en-US"/>
              <a:t>device = torch.device("cuda:0" if torch.cuda.is_available() else "cpu")#判断设备是否GPU可以用，否则就指定设备为CPU</a:t>
            </a:r>
            <a:endParaRPr lang="zh-CN" altLang="en-US"/>
          </a:p>
          <a:p>
            <a:r>
              <a:rPr lang="zh-CN" altLang="en-US"/>
              <a:t> print("using {} device.".format(device))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08280" y="735965"/>
            <a:ext cx="295592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、数据的预处理：加载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35280" y="1353820"/>
            <a:ext cx="7521575" cy="5003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08390" y="736249"/>
            <a:ext cx="1674198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、构建模型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3745" y="1252220"/>
            <a:ext cx="17157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Input (124</a:t>
            </a:r>
            <a:r>
              <a:rPr lang="zh-CN" altLang="en-US" sz="1400" dirty="0"/>
              <a:t>，</a:t>
            </a:r>
            <a:r>
              <a:rPr lang="en-US" altLang="zh-CN" sz="1400" dirty="0"/>
              <a:t>32)</a:t>
            </a:r>
            <a:endParaRPr lang="zh-CN" altLang="en-US" sz="1400" dirty="0"/>
          </a:p>
        </p:txBody>
      </p:sp>
      <p:grpSp>
        <p:nvGrpSpPr>
          <p:cNvPr id="100" name="组合 99"/>
          <p:cNvGrpSpPr/>
          <p:nvPr/>
        </p:nvGrpSpPr>
        <p:grpSpPr>
          <a:xfrm>
            <a:off x="753565" y="1558978"/>
            <a:ext cx="1390509" cy="4741200"/>
            <a:chOff x="823093" y="1559100"/>
            <a:chExt cx="1622293" cy="5244694"/>
          </a:xfrm>
        </p:grpSpPr>
        <p:sp>
          <p:nvSpPr>
            <p:cNvPr id="6" name="矩形 5"/>
            <p:cNvSpPr/>
            <p:nvPr/>
          </p:nvSpPr>
          <p:spPr>
            <a:xfrm>
              <a:off x="851245" y="1844938"/>
              <a:ext cx="1594141" cy="4961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embedding </a:t>
              </a:r>
              <a:endParaRPr lang="en-US" altLang="zh-CN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51245" y="3074280"/>
              <a:ext cx="1594141" cy="4961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LSTM</a:t>
              </a:r>
              <a:endParaRPr lang="en-US" altLang="zh-CN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23093" y="4303541"/>
              <a:ext cx="1594141" cy="4961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fc1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1245" y="5258181"/>
              <a:ext cx="1594141" cy="4961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fc2</a:t>
              </a:r>
              <a:endParaRPr lang="en-US" altLang="zh-CN" sz="14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51245" y="6307649"/>
              <a:ext cx="1594141" cy="4961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out</a:t>
              </a:r>
              <a:endParaRPr lang="en-US" altLang="zh-CN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直接箭头连接符 24"/>
            <p:cNvCxnSpPr>
              <a:stCxn id="5" idx="2"/>
              <a:endCxn id="6" idx="0"/>
            </p:cNvCxnSpPr>
            <p:nvPr/>
          </p:nvCxnSpPr>
          <p:spPr>
            <a:xfrm flipH="1">
              <a:off x="1648316" y="1559100"/>
              <a:ext cx="175581" cy="2858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7" name="文本框 126"/>
          <p:cNvSpPr txBox="1"/>
          <p:nvPr/>
        </p:nvSpPr>
        <p:spPr>
          <a:xfrm>
            <a:off x="637651" y="6381857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/>
              <a:t>本实验设计的网络结构</a:t>
            </a:r>
            <a:endParaRPr lang="zh-CN" altLang="en-US" sz="1200" b="1" dirty="0"/>
          </a:p>
        </p:txBody>
      </p:sp>
      <p:pic>
        <p:nvPicPr>
          <p:cNvPr id="8" name="图片 7" descr="333438303935353b333633363136393b71d55c3e5f627bad593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69670" y="3414395"/>
            <a:ext cx="581660" cy="581660"/>
          </a:xfrm>
          <a:prstGeom prst="rect">
            <a:avLst/>
          </a:prstGeom>
        </p:spPr>
      </p:pic>
      <p:pic>
        <p:nvPicPr>
          <p:cNvPr id="10" name="图片 9" descr="333438303935353b333633363136393b71d55c3e5f627bad593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69670" y="2265680"/>
            <a:ext cx="581660" cy="581660"/>
          </a:xfrm>
          <a:prstGeom prst="rect">
            <a:avLst/>
          </a:prstGeom>
        </p:spPr>
      </p:pic>
      <p:pic>
        <p:nvPicPr>
          <p:cNvPr id="14" name="图片 13" descr="333438303935353b333633363136393b71d55c3e5f627bad593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38885" y="4438650"/>
            <a:ext cx="492760" cy="532130"/>
          </a:xfrm>
          <a:prstGeom prst="rect">
            <a:avLst/>
          </a:prstGeom>
        </p:spPr>
      </p:pic>
      <p:pic>
        <p:nvPicPr>
          <p:cNvPr id="20" name="图片 19" descr="333438303935353b333633363136393b71d55c3e5f627bad593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69670" y="5324475"/>
            <a:ext cx="581660" cy="58166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277110" y="1817370"/>
            <a:ext cx="227965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dirty="0">
                <a:sym typeface="+mn-ea"/>
              </a:rPr>
              <a:t>124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32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128</a:t>
            </a:r>
            <a:endParaRPr lang="en-US" altLang="zh-CN" dirty="0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40280" y="2928620"/>
            <a:ext cx="241554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 dirty="0">
                <a:sym typeface="+mn-ea"/>
              </a:rPr>
              <a:t>124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32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512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2240280" y="4039870"/>
            <a:ext cx="241554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3968,256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2247900" y="4902835"/>
            <a:ext cx="241554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 altLang="zh-CN"/>
              <a:t>3968</a:t>
            </a:r>
            <a:r>
              <a:rPr lang="zh-CN" altLang="en-US"/>
              <a:t>，</a:t>
            </a:r>
            <a:r>
              <a:rPr lang="en-US" altLang="zh-CN"/>
              <a:t>8293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2247900" y="5851525"/>
            <a:ext cx="2415540" cy="368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p>
            <a:r>
              <a:rPr lang="en-US"/>
              <a:t>3968.8293</a:t>
            </a:r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22240" y="771525"/>
            <a:ext cx="6706235" cy="55289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30385"/>
            <a:ext cx="11940390" cy="523220"/>
            <a:chOff x="0" y="130385"/>
            <a:chExt cx="11940390" cy="523220"/>
          </a:xfrm>
        </p:grpSpPr>
        <p:grpSp>
          <p:nvGrpSpPr>
            <p:cNvPr id="41" name="组合 40"/>
            <p:cNvGrpSpPr/>
            <p:nvPr/>
          </p:nvGrpSpPr>
          <p:grpSpPr>
            <a:xfrm>
              <a:off x="0" y="130385"/>
              <a:ext cx="9666514" cy="523220"/>
              <a:chOff x="0" y="222748"/>
              <a:chExt cx="9666514" cy="523220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0" y="294640"/>
                <a:ext cx="880552" cy="375920"/>
                <a:chOff x="0" y="294640"/>
                <a:chExt cx="1094740" cy="467360"/>
              </a:xfrm>
              <a:solidFill>
                <a:srgbClr val="EE8A10"/>
              </a:solidFill>
            </p:grpSpPr>
            <p:sp>
              <p:nvSpPr>
                <p:cNvPr id="52" name="燕尾形 11"/>
                <p:cNvSpPr/>
                <p:nvPr/>
              </p:nvSpPr>
              <p:spPr>
                <a:xfrm>
                  <a:off x="416560" y="294640"/>
                  <a:ext cx="375920" cy="467360"/>
                </a:xfrm>
                <a:prstGeom prst="chevron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燕尾形 12"/>
                <p:cNvSpPr/>
                <p:nvPr/>
              </p:nvSpPr>
              <p:spPr>
                <a:xfrm>
                  <a:off x="718820" y="294640"/>
                  <a:ext cx="375920" cy="467360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五边形 13"/>
                <p:cNvSpPr/>
                <p:nvPr/>
              </p:nvSpPr>
              <p:spPr>
                <a:xfrm>
                  <a:off x="0" y="294640"/>
                  <a:ext cx="518160" cy="467360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916004" y="222748"/>
                <a:ext cx="30786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spc="600" dirty="0">
                    <a:latin typeface="锐字工房云字库细圆GBK" panose="02010604000000000000" pitchFamily="2" charset="-122"/>
                    <a:ea typeface="锐字工房云字库细圆GBK" panose="02010604000000000000" pitchFamily="2" charset="-122"/>
                  </a:rPr>
                  <a:t>三、实验步骤</a:t>
                </a:r>
                <a:endParaRPr lang="zh-CN" altLang="en-US" sz="2800" b="1" spc="600" dirty="0">
                  <a:latin typeface="锐字工房云字库细圆GBK" panose="02010604000000000000" pitchFamily="2" charset="-122"/>
                  <a:ea typeface="锐字工房云字库细圆GBK" panose="02010604000000000000" pitchFamily="2" charset="-122"/>
                </a:endParaRPr>
              </a:p>
            </p:txBody>
          </p:sp>
          <p:grpSp>
            <p:nvGrpSpPr>
              <p:cNvPr id="45" name="组合 44"/>
              <p:cNvGrpSpPr/>
              <p:nvPr/>
            </p:nvGrpSpPr>
            <p:grpSpPr>
              <a:xfrm>
                <a:off x="3756933" y="408709"/>
                <a:ext cx="1348504" cy="147782"/>
                <a:chOff x="1036319" y="775854"/>
                <a:chExt cx="1348504" cy="147782"/>
              </a:xfrm>
              <a:solidFill>
                <a:srgbClr val="EE8A10"/>
              </a:solidFill>
            </p:grpSpPr>
            <p:sp>
              <p:nvSpPr>
                <p:cNvPr id="48" name="椭圆 47"/>
                <p:cNvSpPr/>
                <p:nvPr/>
              </p:nvSpPr>
              <p:spPr>
                <a:xfrm>
                  <a:off x="1036319" y="775854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37176" y="775855"/>
                  <a:ext cx="147781" cy="147781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椭圆 49"/>
                <p:cNvSpPr/>
                <p:nvPr/>
              </p:nvSpPr>
              <p:spPr>
                <a:xfrm>
                  <a:off x="1836185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2237042" y="775854"/>
                  <a:ext cx="147781" cy="14778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46" name="直接连接符 45"/>
              <p:cNvCxnSpPr/>
              <p:nvPr/>
            </p:nvCxnSpPr>
            <p:spPr>
              <a:xfrm>
                <a:off x="5212080" y="477520"/>
                <a:ext cx="4454434" cy="0"/>
              </a:xfrm>
              <a:prstGeom prst="line">
                <a:avLst/>
              </a:prstGeom>
              <a:ln w="317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65508" y="161931"/>
              <a:ext cx="2174882" cy="456069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416781" y="714440"/>
            <a:ext cx="282844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、模型的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训练：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38231" y="654115"/>
            <a:ext cx="2828443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</a:pPr>
            <a:r>
              <a:rPr lang="en-US" altLang="zh-CN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、训练过程</a:t>
            </a:r>
            <a:r>
              <a:rPr lang="zh-CN" altLang="en-US" sz="16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可视化</a:t>
            </a:r>
            <a:endParaRPr lang="zh-CN" altLang="en-US" sz="16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16560" y="1310640"/>
            <a:ext cx="4688840" cy="4952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076950" y="1310640"/>
            <a:ext cx="5494020" cy="2468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PP_MARK_KEY" val="0b23b7df-0ee5-408b-a073-998d411cf42c"/>
  <p:tag name="COMMONDATA" val="eyJoZGlkIjoiODUxMmI4YmZhOWJhM2YxNjJjMzllOTY4MTg4YzM0MzE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1F5F8A"/>
      </a:accent1>
      <a:accent2>
        <a:srgbClr val="2980B9"/>
      </a:accent2>
      <a:accent3>
        <a:srgbClr val="4098D4"/>
      </a:accent3>
      <a:accent4>
        <a:srgbClr val="7AB7E0"/>
      </a:accent4>
      <a:accent5>
        <a:srgbClr val="9FCBE9"/>
      </a:accent5>
      <a:accent6>
        <a:srgbClr val="C6E0F2"/>
      </a:accent6>
      <a:hlink>
        <a:srgbClr val="1F5F8A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1F5F8A"/>
    </a:accent1>
    <a:accent2>
      <a:srgbClr val="2980B9"/>
    </a:accent2>
    <a:accent3>
      <a:srgbClr val="4098D4"/>
    </a:accent3>
    <a:accent4>
      <a:srgbClr val="7AB7E0"/>
    </a:accent4>
    <a:accent5>
      <a:srgbClr val="9FCBE9"/>
    </a:accent5>
    <a:accent6>
      <a:srgbClr val="C6E0F2"/>
    </a:accent6>
    <a:hlink>
      <a:srgbClr val="1F5F8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2866</Words>
  <Application>WPS 演示</Application>
  <PresentationFormat>宽屏</PresentationFormat>
  <Paragraphs>191</Paragraphs>
  <Slides>16</Slides>
  <Notes>11</Notes>
  <HiddenSlides>0</HiddenSlides>
  <MMClips>2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Agency FB</vt:lpstr>
      <vt:lpstr>微软雅黑 Light</vt:lpstr>
      <vt:lpstr>造字工房力黑（非商用）常规体</vt:lpstr>
      <vt:lpstr>黑体</vt:lpstr>
      <vt:lpstr>锐字工房云字库细圆GBK</vt:lpstr>
      <vt:lpstr>Times New Roman</vt:lpstr>
      <vt:lpstr>叶根友特楷简体</vt:lpstr>
      <vt:lpstr>A-OTF Outai Kaisho Std Light</vt:lpstr>
      <vt:lpstr>Segoe Script</vt:lpstr>
      <vt:lpstr>WenYue GuDianMingChaoTi (Non-Commercial Use)</vt:lpstr>
      <vt:lpstr>Trebuchet MS</vt:lpstr>
      <vt:lpstr>Arial Unicode MS</vt:lpstr>
      <vt:lpstr>等线</vt:lpstr>
      <vt:lpstr>Yu Gothic UI Light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顾北</cp:lastModifiedBy>
  <cp:revision>24</cp:revision>
  <dcterms:created xsi:type="dcterms:W3CDTF">2019-06-10T08:58:00Z</dcterms:created>
  <dcterms:modified xsi:type="dcterms:W3CDTF">2023-05-17T01:56:07Z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C870726184EB4424B195915C022E9C6D_13</vt:lpwstr>
  </property>
</Properties>
</file>

<file path=docProps/thumbnail.jpeg>
</file>